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2" r:id="rId3"/>
    <p:sldId id="293" r:id="rId4"/>
    <p:sldId id="294" r:id="rId5"/>
    <p:sldId id="296" r:id="rId6"/>
    <p:sldId id="309" r:id="rId7"/>
    <p:sldId id="310" r:id="rId8"/>
    <p:sldId id="301" r:id="rId9"/>
    <p:sldId id="314" r:id="rId10"/>
    <p:sldId id="315" r:id="rId11"/>
    <p:sldId id="316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A83C-A0E9-419B-BA07-E97A008C2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BEC5A-6A08-496D-8678-B346911C2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EA56-CECA-4922-AA69-77B71D1D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CF0B2-8549-4DAA-9890-13B07894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90-6513-4A56-9FAF-56A38436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4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D66B-8737-4057-8FD9-6BD4055A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701C6-A9E1-470B-A385-81298C55D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D3E0-BD3D-4E92-9F4A-25472628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9F53-9807-489D-8C02-B39C37DB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CE17-1CEB-4DEA-9C80-CCA05318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59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7C3D5E-EEC3-4ABF-980C-537836DB0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51AEB-0F7A-431D-8432-7D22B9CD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3E81-392F-4AB9-894C-50C92A14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DA3C5-10FB-4C58-BCCF-5827AE0F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0884-6284-45C1-8D1B-1BF879BA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39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;p19">
            <a:extLst>
              <a:ext uri="{FF2B5EF4-FFF2-40B4-BE49-F238E27FC236}">
                <a16:creationId xmlns:a16="http://schemas.microsoft.com/office/drawing/2014/main" id="{3DA84001-35E7-C04E-BD7E-AA2C0E3047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193C351-F656-8F49-A8C9-D7EB46A6D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82"/>
          <a:stretch/>
        </p:blipFill>
        <p:spPr>
          <a:xfrm>
            <a:off x="7141405" y="0"/>
            <a:ext cx="5050596" cy="685800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492F17A7-2A57-AA45-8006-075B5FA092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278" y="3971611"/>
            <a:ext cx="4996721" cy="2886389"/>
          </a:xfrm>
          <a:prstGeom prst="rect">
            <a:avLst/>
          </a:prstGeom>
        </p:spPr>
      </p:pic>
      <p:pic>
        <p:nvPicPr>
          <p:cNvPr id="30" name="Google Shape;8;p21">
            <a:extLst>
              <a:ext uri="{FF2B5EF4-FFF2-40B4-BE49-F238E27FC236}">
                <a16:creationId xmlns:a16="http://schemas.microsoft.com/office/drawing/2014/main" id="{6389CB2D-6E2B-8F4D-87B9-DB19820E846F}"/>
              </a:ext>
            </a:extLst>
          </p:cNvPr>
          <p:cNvPicPr preferRelativeResize="0"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982" y="5821551"/>
            <a:ext cx="1692860" cy="75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51" y="2971717"/>
            <a:ext cx="5781324" cy="1544304"/>
          </a:xfrm>
        </p:spPr>
        <p:txBody>
          <a:bodyPr lIns="0" anchor="t" anchorCtr="0"/>
          <a:lstStyle>
            <a:lvl1pPr marL="0" indent="0" algn="l">
              <a:buNone/>
              <a:defRPr sz="37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E0CE3D0-42D9-A746-A7A3-6D712BCC2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51" y="921798"/>
            <a:ext cx="3368679" cy="757130"/>
          </a:xfrm>
          <a:solidFill>
            <a:schemeClr val="tx2"/>
          </a:solidFill>
        </p:spPr>
        <p:txBody>
          <a:bodyPr wrap="none">
            <a:sp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First line text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FD384-5361-B741-9C0D-355A4B8280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51" y="1838802"/>
            <a:ext cx="4483022" cy="757130"/>
          </a:xfrm>
          <a:solidFill>
            <a:schemeClr val="tx2"/>
          </a:solidFill>
        </p:spPr>
        <p:txBody>
          <a:bodyPr wrap="none">
            <a:sp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 sz="3733" b="1">
                <a:solidFill>
                  <a:schemeClr val="bg1"/>
                </a:solidFill>
              </a:defRPr>
            </a:lvl2pPr>
            <a:lvl3pPr>
              <a:defRPr sz="3733" b="1">
                <a:solidFill>
                  <a:schemeClr val="bg1"/>
                </a:solidFill>
              </a:defRPr>
            </a:lvl3pPr>
            <a:lvl4pPr>
              <a:defRPr sz="3733" b="1">
                <a:solidFill>
                  <a:schemeClr val="bg1"/>
                </a:solidFill>
              </a:defRPr>
            </a:lvl4pPr>
            <a:lvl5pPr>
              <a:defRPr sz="37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Second line text</a:t>
            </a:r>
            <a:endParaRPr lang="en-AU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AC2BB7-DDAA-2F4E-8F5A-5B1417EAB0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51" y="5996716"/>
            <a:ext cx="2055368" cy="4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1970-5D7C-4A06-BCAB-D046D62D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572F-908B-4581-96B1-0D633840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731B-46E5-4D7A-AAE7-B299049E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512B-071D-4C6B-A990-C69A6669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1553E-3919-4F1D-8709-4BF8E6A9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0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72E6-9B65-46E6-A951-29CB1ADA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85AE-1CA5-4F9F-B567-65B1C657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6320-A12A-4866-9898-E718B0F6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B3E04-6E92-4284-B05B-BE37DD1C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2F8A-1C0D-49E9-A0B6-670F64FF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0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B79C-9F1E-4199-B19C-AD24190F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DEA4-AAFC-4CE0-BBC0-D1A4CFA61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18F73-CED6-407D-9EE8-CF24DC66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E1A82-55FB-46AF-A1FF-6A0F612E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52ADA-58AB-4619-9E9F-BDF601F8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E6981-6876-444F-B720-652C70D7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9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1BED-E1F7-4166-B10F-D67E24FE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6620-D2A2-4125-861C-69EB4D29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D5FBA-B0B4-4EB1-9257-D77FD6E78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28133-BD1A-4A73-ABAF-8C66E21F5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3F2AD-8D09-45DA-B54E-13314A2CE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76E0-A23A-402F-913F-9A0B4578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C8CDD-8BDB-49D3-B406-F41E71A0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2220E-10AE-4CC8-A95A-FA1CD3EE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292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CB57-955C-4D9A-BDCE-1CD99AA5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7070F-88C5-4E97-8345-F861A617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4246D-9984-4B53-B0F9-D9E7B4E0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1DA84-2891-4E51-9AB6-A225510E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29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BC2E8-B55C-4EDB-954B-CC458ED6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FB585-C5AB-4E38-80F1-D12C8275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D9EA-EF9B-4445-9A15-AC7EFB94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76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2AB1-4AF3-4FFB-97DA-AEDEAA34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D50A2-798C-4759-9F72-18DACC66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53D1C-1998-4157-B98D-351448EFD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775AC-7F19-4C5D-9A8E-8FD6F5AB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BDE1-C90A-4464-B6F5-EF353FE2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9271D-3C38-447B-8E02-76AB1FAC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24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0958-48F1-40C4-A04D-636187B9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0E8BC-09B6-4764-89BB-E2706D1EB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60D1E-1DAB-465C-B659-F4BC01B02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65FAC-9042-41BE-86E6-41389252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EECAC-16D9-4AC8-9799-E3B62F84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6A8FD-F868-4BAC-80C9-2B634F9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34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C6D0D-7E39-4A3A-8ECA-255C4E64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26D14-DE86-4262-B93E-F49CA7BE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FBFFE-9457-4714-84EB-D8302AFAB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C3B3-DE2F-4BA5-89DF-AAFF7969EB71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60BE-A656-48A1-972C-32130AAF9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C3BE-CE00-4B9D-91A1-7B453F99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EE10-AB92-4725-A26D-E053B8BC8052}" type="slidenum">
              <a:rPr lang="en-AU" smtClean="0"/>
              <a:t>‹#›</a:t>
            </a:fld>
            <a:endParaRPr lang="en-AU"/>
          </a:p>
        </p:txBody>
      </p:sp>
      <p:sp>
        <p:nvSpPr>
          <p:cNvPr id="7" name="MSIPCMContentMarking" descr="{&quot;HashCode&quot;:1610746136,&quot;Placement&quot;:&quot;Header&quot;,&quot;Top&quot;:0.0,&quot;Left&quot;:398.729126,&quot;SlideWidth&quot;:960,&quot;SlideHeight&quot;:540}">
            <a:extLst>
              <a:ext uri="{FF2B5EF4-FFF2-40B4-BE49-F238E27FC236}">
                <a16:creationId xmlns:a16="http://schemas.microsoft.com/office/drawing/2014/main" id="{BDAF739E-EFF6-4C72-86E6-3B14957A56BF}"/>
              </a:ext>
            </a:extLst>
          </p:cNvPr>
          <p:cNvSpPr txBox="1"/>
          <p:nvPr userDrawn="1"/>
        </p:nvSpPr>
        <p:spPr>
          <a:xfrm>
            <a:off x="5063860" y="0"/>
            <a:ext cx="2064281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EEDC00"/>
                </a:solidFill>
                <a:latin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389926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sgpermits@rmit.edu.au" TargetMode="External"/><Relationship Id="rId2" Type="http://schemas.openxmlformats.org/officeDocument/2006/relationships/hyperlink" Target="mailto:rmitisolations@airmaster.com.a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psgpermits@rmit.edu.au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psgpermits@rmit.edu.a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office.com/Pages/ResponsePage.aspx?id=cTYy0b7NF0S01L2yS1Exa_DlA46_sCNBqSFwzsw2vZJUMFRLS01HS05DNTg3QlQ2NDVOUDZOSEhXMSQlQCN0PWc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mitisolations@airmaster.com.a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A9D74-AA76-4C4D-B440-A2A0D839D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507" y="1985818"/>
            <a:ext cx="6865402" cy="351905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AU" dirty="0"/>
              <a:t>RMIT Property Services Group (PSG)</a:t>
            </a:r>
          </a:p>
          <a:p>
            <a:pPr marL="0" indent="0">
              <a:buNone/>
            </a:pPr>
            <a:r>
              <a:rPr lang="en-AU" dirty="0"/>
              <a:t>Permit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28223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27" y="983173"/>
            <a:ext cx="6767809" cy="5078547"/>
          </a:xfrm>
        </p:spPr>
        <p:txBody>
          <a:bodyPr>
            <a:noAutofit/>
          </a:bodyPr>
          <a:lstStyle/>
          <a:p>
            <a:r>
              <a:rPr lang="en-AU" sz="3300" dirty="0"/>
              <a:t>Upon receiving your Tech Review, amend your Permit Form per advice from </a:t>
            </a:r>
            <a:r>
              <a:rPr lang="en-AU" sz="32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rmitisolations@airmaster.com.au</a:t>
            </a:r>
            <a:r>
              <a:rPr lang="en-AU" sz="3200" dirty="0"/>
              <a:t>.</a:t>
            </a:r>
          </a:p>
          <a:p>
            <a:endParaRPr lang="en-AU" sz="3300" dirty="0"/>
          </a:p>
          <a:p>
            <a:r>
              <a:rPr lang="en-AU" sz="3300" dirty="0"/>
              <a:t>You must provide a cost-code from which isolations are charged to.</a:t>
            </a:r>
          </a:p>
          <a:p>
            <a:endParaRPr lang="en-AU" sz="3300" dirty="0"/>
          </a:p>
          <a:p>
            <a:r>
              <a:rPr lang="en-AU" sz="3300" dirty="0"/>
              <a:t>The </a:t>
            </a:r>
            <a:r>
              <a:rPr lang="en-AU" sz="3300" b="1" dirty="0"/>
              <a:t>Tech Review</a:t>
            </a:r>
            <a:r>
              <a:rPr lang="en-AU" sz="3300" dirty="0"/>
              <a:t> must be submitted with Permit to Work (PTW) form PDF to </a:t>
            </a:r>
            <a:r>
              <a:rPr lang="en-AU" sz="3300" b="1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psgpermits@rmit.edu.au</a:t>
            </a:r>
            <a:r>
              <a:rPr lang="en-AU" sz="3300" dirty="0"/>
              <a:t>.</a:t>
            </a:r>
          </a:p>
          <a:p>
            <a:r>
              <a:rPr lang="en-AU" sz="3300" dirty="0">
                <a:solidFill>
                  <a:schemeClr val="bg1"/>
                </a:solidFill>
              </a:rPr>
              <a:t> </a:t>
            </a:r>
            <a:endParaRPr lang="en-AU" sz="3300" dirty="0"/>
          </a:p>
          <a:p>
            <a:endParaRPr lang="en-AU" sz="4000" dirty="0"/>
          </a:p>
          <a:p>
            <a:pPr algn="l"/>
            <a:endParaRPr lang="en-AU" sz="3730" dirty="0">
              <a:solidFill>
                <a:schemeClr val="bg1"/>
              </a:solidFill>
            </a:endParaRPr>
          </a:p>
          <a:p>
            <a:pPr algn="l"/>
            <a:endParaRPr lang="en-AU" sz="12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9" y="238912"/>
            <a:ext cx="894797" cy="757130"/>
          </a:xfrm>
          <a:noFill/>
        </p:spPr>
        <p:txBody>
          <a:bodyPr/>
          <a:lstStyle/>
          <a:p>
            <a:r>
              <a:rPr lang="en-AU" b="1" dirty="0"/>
              <a:t>7c.</a:t>
            </a:r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2895572E-3FAA-4F39-AC02-704AFF10B814}"/>
              </a:ext>
            </a:extLst>
          </p:cNvPr>
          <p:cNvSpPr txBox="1">
            <a:spLocks/>
          </p:cNvSpPr>
          <p:nvPr/>
        </p:nvSpPr>
        <p:spPr>
          <a:xfrm>
            <a:off x="4429725" y="2520490"/>
            <a:ext cx="3941963" cy="5078547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4F8D0-8A36-4399-AB8A-7CE7F6F7F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194" y="3355531"/>
            <a:ext cx="3493346" cy="2821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468BF-65E0-4BA0-9D8E-B94C6D5C1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45550"/>
          <a:stretch/>
        </p:blipFill>
        <p:spPr>
          <a:xfrm>
            <a:off x="7861194" y="550647"/>
            <a:ext cx="3493346" cy="2650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99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27" y="983173"/>
            <a:ext cx="5539945" cy="5078547"/>
          </a:xfrm>
        </p:spPr>
        <p:txBody>
          <a:bodyPr>
            <a:noAutofit/>
          </a:bodyPr>
          <a:lstStyle/>
          <a:p>
            <a:r>
              <a:rPr lang="en-AU" sz="3300" dirty="0"/>
              <a:t>Return your Permit To Work (PTW) form and supporting documents, including any Tech Reviews by “replying all” to your original permit email sent from </a:t>
            </a:r>
            <a:r>
              <a:rPr lang="en-AU" sz="33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psgpermits@rmit.edu.au</a:t>
            </a:r>
            <a:r>
              <a:rPr lang="en-AU" sz="3300" dirty="0"/>
              <a:t>.</a:t>
            </a:r>
          </a:p>
          <a:p>
            <a:r>
              <a:rPr lang="en-AU" sz="3300" dirty="0">
                <a:solidFill>
                  <a:schemeClr val="bg1"/>
                </a:solidFill>
              </a:rPr>
              <a:t> </a:t>
            </a:r>
            <a:endParaRPr lang="en-AU" sz="3300" dirty="0"/>
          </a:p>
          <a:p>
            <a:endParaRPr lang="en-AU" sz="4000" dirty="0"/>
          </a:p>
          <a:p>
            <a:pPr algn="l"/>
            <a:endParaRPr lang="en-AU" sz="3730" dirty="0">
              <a:solidFill>
                <a:schemeClr val="bg1"/>
              </a:solidFill>
            </a:endParaRPr>
          </a:p>
          <a:p>
            <a:pPr algn="l"/>
            <a:endParaRPr lang="en-AU" sz="12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9" y="238912"/>
            <a:ext cx="638316" cy="757130"/>
          </a:xfrm>
          <a:noFill/>
        </p:spPr>
        <p:txBody>
          <a:bodyPr/>
          <a:lstStyle/>
          <a:p>
            <a:r>
              <a:rPr lang="en-AU" b="1" dirty="0"/>
              <a:t>8.</a:t>
            </a:r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2895572E-3FAA-4F39-AC02-704AFF10B814}"/>
              </a:ext>
            </a:extLst>
          </p:cNvPr>
          <p:cNvSpPr txBox="1">
            <a:spLocks/>
          </p:cNvSpPr>
          <p:nvPr/>
        </p:nvSpPr>
        <p:spPr>
          <a:xfrm>
            <a:off x="4429725" y="2520490"/>
            <a:ext cx="3941963" cy="5078547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F3DA8-8523-4D05-BE58-BBCE0E421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14"/>
          <a:stretch/>
        </p:blipFill>
        <p:spPr>
          <a:xfrm>
            <a:off x="5974672" y="996042"/>
            <a:ext cx="5785634" cy="448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62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B6F299-920D-485F-93B1-19B96862C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52" y="1162858"/>
            <a:ext cx="5484750" cy="5495393"/>
          </a:xfrm>
        </p:spPr>
        <p:txBody>
          <a:bodyPr>
            <a:noAutofit/>
          </a:bodyPr>
          <a:lstStyle/>
          <a:p>
            <a:r>
              <a:rPr lang="en-AU" sz="3300" dirty="0"/>
              <a:t>You will receive a response from </a:t>
            </a:r>
            <a:r>
              <a:rPr lang="en-AU" sz="33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psgpermits@rmit.edu.au </a:t>
            </a:r>
            <a:r>
              <a:rPr lang="en-AU" sz="3300" dirty="0"/>
              <a:t>within three business days or less.</a:t>
            </a:r>
            <a:endParaRPr lang="en-AU" sz="3300" dirty="0">
              <a:solidFill>
                <a:srgbClr val="92D05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D433A69-9571-4DBF-A44C-4AB06E8A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73" y="312324"/>
            <a:ext cx="638316" cy="757130"/>
          </a:xfrm>
          <a:noFill/>
        </p:spPr>
        <p:txBody>
          <a:bodyPr/>
          <a:lstStyle/>
          <a:p>
            <a:r>
              <a:rPr lang="en-AU" b="1" dirty="0"/>
              <a:t>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482A4-AB92-425F-B5D2-29B801D3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2" y="3639091"/>
            <a:ext cx="8867775" cy="542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39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BF0194F-FCBB-4F64-A0EE-F988361BD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128" y="4863957"/>
            <a:ext cx="11451196" cy="1085933"/>
          </a:xfrm>
          <a:noFill/>
        </p:spPr>
        <p:txBody>
          <a:bodyPr/>
          <a:lstStyle/>
          <a:p>
            <a:r>
              <a:rPr lang="en-AU" sz="1467" dirty="0"/>
              <a:t>PTW Microsoft Form: </a:t>
            </a:r>
            <a:r>
              <a:rPr lang="en-AU" sz="1467" b="1" dirty="0">
                <a:hlinkClick r:id="rId2" tooltip="https://forms.office.com/pages/responsepage.aspx?id=ctyy0b7nf0s01l2ys1exa_dla46_scnbqsfwzsw2vzjumfrls01hs05dntg3qlq2ndvoudzosehxmsqlqcn0pwc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https://forms.office.com/Pages/ResponsePage.aspx?id=cTYy0b7NF0S01L2yS1Exa_DlA46_</a:t>
            </a:r>
            <a:r>
              <a:rPr lang="en-AU" sz="1467" b="1" dirty="0">
                <a:solidFill>
                  <a:schemeClr val="bg1">
                    <a:lumMod val="95000"/>
                  </a:schemeClr>
                </a:solidFill>
                <a:hlinkClick r:id="rId2" tooltip="https://forms.office.com/pages/responsepage.aspx?id=ctyy0b7nf0s01l2ys1exa_dla46_scnbqsfwzsw2vzjumfrls01hs05dntg3qlq2ndvoudzosehxmsqlqcn0pwc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sCNBqSFwzsw2vZJUMFRLS01HS05DNTg3QlQ2NDVOUDZOSEhXMSQlQCN0PWcu</a:t>
            </a:r>
            <a:endParaRPr lang="en-AU" sz="1467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AU" sz="1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90BC8-CA84-4F34-B58E-120A59D00DD8}"/>
              </a:ext>
            </a:extLst>
          </p:cNvPr>
          <p:cNvSpPr txBox="1"/>
          <p:nvPr/>
        </p:nvSpPr>
        <p:spPr>
          <a:xfrm>
            <a:off x="291743" y="1876193"/>
            <a:ext cx="6707879" cy="181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730" dirty="0">
                <a:solidFill>
                  <a:schemeClr val="bg1"/>
                </a:solidFill>
              </a:rPr>
              <a:t>Fill out the </a:t>
            </a:r>
            <a:r>
              <a:rPr lang="en-AU" sz="373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Form</a:t>
            </a:r>
            <a:r>
              <a:rPr lang="en-AU" sz="3730" dirty="0">
                <a:solidFill>
                  <a:schemeClr val="bg1"/>
                </a:solidFill>
              </a:rPr>
              <a:t> to commence first part of permit application process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8B5EC65-8473-4C4B-9D28-CD1C45CC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98" y="1072063"/>
            <a:ext cx="647934" cy="757130"/>
          </a:xfrm>
          <a:noFill/>
        </p:spPr>
        <p:txBody>
          <a:bodyPr/>
          <a:lstStyle/>
          <a:p>
            <a:r>
              <a:rPr lang="en-AU" b="1" dirty="0"/>
              <a:t>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74EC4-2BCF-47D7-8BFB-15F419156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27"/>
          <a:stretch/>
        </p:blipFill>
        <p:spPr>
          <a:xfrm>
            <a:off x="6335432" y="829514"/>
            <a:ext cx="5548570" cy="3907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7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4C967C-4A0E-4E4D-89CA-B9E82D3ED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801" y="2060487"/>
            <a:ext cx="5322401" cy="4038471"/>
          </a:xfrm>
        </p:spPr>
        <p:txBody>
          <a:bodyPr>
            <a:normAutofit/>
          </a:bodyPr>
          <a:lstStyle/>
          <a:p>
            <a:r>
              <a:rPr lang="en-AU" dirty="0"/>
              <a:t>Fill out Permit Application Form and </a:t>
            </a:r>
          </a:p>
          <a:p>
            <a:r>
              <a:rPr lang="en-AU" sz="2800" i="1" dirty="0"/>
              <a:t>Ensure you email address is correct otherwise you won’t receive an email for the next step.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EB5FACB-D40B-4244-A38D-56A5D7C8D03C}"/>
              </a:ext>
            </a:extLst>
          </p:cNvPr>
          <p:cNvSpPr txBox="1">
            <a:spLocks/>
          </p:cNvSpPr>
          <p:nvPr/>
        </p:nvSpPr>
        <p:spPr>
          <a:xfrm>
            <a:off x="307998" y="1072063"/>
            <a:ext cx="638316" cy="7571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/>
              <a:t>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97B47-36F7-4F1E-A15B-2DB19E76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46" y="461639"/>
            <a:ext cx="5597242" cy="5934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457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id="{3D1487EB-1412-4D1B-A393-D3CCF54BECEC}"/>
              </a:ext>
            </a:extLst>
          </p:cNvPr>
          <p:cNvSpPr txBox="1">
            <a:spLocks/>
          </p:cNvSpPr>
          <p:nvPr/>
        </p:nvSpPr>
        <p:spPr>
          <a:xfrm>
            <a:off x="396952" y="1792941"/>
            <a:ext cx="4201681" cy="3235867"/>
          </a:xfrm>
          <a:prstGeom prst="rect">
            <a:avLst/>
          </a:prstGeom>
        </p:spPr>
        <p:txBody>
          <a:bodyPr vert="horz" lIns="0" tIns="60960" rIns="121920" bIns="6096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Wingdings" pitchFamily="2" charset="2"/>
              <a:buNone/>
              <a:tabLst/>
              <a:defRPr lang="en-US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733" dirty="0"/>
              <a:t>Check details are Correct and click “Submit”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D802232-A17E-450D-AA25-7115BC92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98" y="1072063"/>
            <a:ext cx="638316" cy="757130"/>
          </a:xfrm>
          <a:noFill/>
        </p:spPr>
        <p:txBody>
          <a:bodyPr/>
          <a:lstStyle/>
          <a:p>
            <a:r>
              <a:rPr lang="en-AU" b="1" dirty="0"/>
              <a:t>3.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E1B94-BBC5-48D2-96D2-72C1B997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57" y="452760"/>
            <a:ext cx="6921060" cy="56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05" y="327954"/>
            <a:ext cx="4159434" cy="4119759"/>
          </a:xfrm>
        </p:spPr>
        <p:txBody>
          <a:bodyPr>
            <a:noAutofit/>
          </a:bodyPr>
          <a:lstStyle/>
          <a:p>
            <a:r>
              <a:rPr lang="en-AU" sz="3730" dirty="0"/>
              <a:t>You will get a return email that verifies details of permit request and includes a PDF version of the Permit To Work form for your to fill out.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7" y="327954"/>
            <a:ext cx="638316" cy="757130"/>
          </a:xfrm>
          <a:noFill/>
        </p:spPr>
        <p:txBody>
          <a:bodyPr/>
          <a:lstStyle/>
          <a:p>
            <a:r>
              <a:rPr lang="en-AU" b="1" dirty="0"/>
              <a:t>4.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1C7B0F-C75A-490F-8112-70FBFC96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403" y="242887"/>
            <a:ext cx="6747034" cy="5412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9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ADAD68-2939-4947-80E5-A9E43D8B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671" y="836397"/>
            <a:ext cx="7269005" cy="5830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45" y="566883"/>
            <a:ext cx="4501256" cy="5078547"/>
          </a:xfrm>
        </p:spPr>
        <p:txBody>
          <a:bodyPr>
            <a:noAutofit/>
          </a:bodyPr>
          <a:lstStyle/>
          <a:p>
            <a:r>
              <a:rPr lang="en-AU" sz="3730" dirty="0"/>
              <a:t>Note the following: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730" dirty="0"/>
              <a:t>Unique Permit 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730" dirty="0"/>
              <a:t>Permit to Work Form PDF attachment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730" dirty="0"/>
              <a:t>“Reply all” instruction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730" dirty="0"/>
              <a:t>Tech Review requirement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CAEDAD-958D-43A4-B250-C69EBD55E547}"/>
              </a:ext>
            </a:extLst>
          </p:cNvPr>
          <p:cNvSpPr/>
          <p:nvPr/>
        </p:nvSpPr>
        <p:spPr>
          <a:xfrm>
            <a:off x="5313271" y="858335"/>
            <a:ext cx="2479513" cy="486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4" y="492864"/>
            <a:ext cx="638316" cy="757130"/>
          </a:xfrm>
          <a:noFill/>
        </p:spPr>
        <p:txBody>
          <a:bodyPr/>
          <a:lstStyle/>
          <a:p>
            <a:r>
              <a:rPr lang="en-AU" b="1" dirty="0"/>
              <a:t>5.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A95D61-19B5-46BA-973E-02BB31170158}"/>
              </a:ext>
            </a:extLst>
          </p:cNvPr>
          <p:cNvSpPr/>
          <p:nvPr/>
        </p:nvSpPr>
        <p:spPr>
          <a:xfrm>
            <a:off x="5574969" y="2295090"/>
            <a:ext cx="7631727" cy="811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286049-6CC5-4C9E-8180-555F4F5B1A27}"/>
              </a:ext>
            </a:extLst>
          </p:cNvPr>
          <p:cNvSpPr/>
          <p:nvPr/>
        </p:nvSpPr>
        <p:spPr>
          <a:xfrm>
            <a:off x="5397891" y="5096358"/>
            <a:ext cx="6705330" cy="638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259F71-71AA-4CFD-BF6A-2BD115B584A3}"/>
              </a:ext>
            </a:extLst>
          </p:cNvPr>
          <p:cNvSpPr/>
          <p:nvPr/>
        </p:nvSpPr>
        <p:spPr>
          <a:xfrm>
            <a:off x="5521740" y="1547439"/>
            <a:ext cx="2898719" cy="48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15" name="Graphic 14" descr="Line arrow: Slight curve with solid fill">
            <a:extLst>
              <a:ext uri="{FF2B5EF4-FFF2-40B4-BE49-F238E27FC236}">
                <a16:creationId xmlns:a16="http://schemas.microsoft.com/office/drawing/2014/main" id="{ED5CE496-47F2-41E3-A47A-D49499829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06442">
            <a:off x="3608951" y="2807024"/>
            <a:ext cx="2272970" cy="1889638"/>
          </a:xfrm>
          <a:prstGeom prst="rect">
            <a:avLst/>
          </a:prstGeom>
        </p:spPr>
      </p:pic>
      <p:pic>
        <p:nvPicPr>
          <p:cNvPr id="33" name="Graphic 32" descr="Line arrow: Slight curve with solid fill">
            <a:extLst>
              <a:ext uri="{FF2B5EF4-FFF2-40B4-BE49-F238E27FC236}">
                <a16:creationId xmlns:a16="http://schemas.microsoft.com/office/drawing/2014/main" id="{E038B0EE-54C4-4723-A427-BA297A16A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246" y="4554252"/>
            <a:ext cx="1672270" cy="1491715"/>
          </a:xfrm>
          <a:prstGeom prst="rect">
            <a:avLst/>
          </a:prstGeom>
        </p:spPr>
      </p:pic>
      <p:pic>
        <p:nvPicPr>
          <p:cNvPr id="35" name="Graphic 34" descr="Line arrow: Slight curve with solid fill">
            <a:extLst>
              <a:ext uri="{FF2B5EF4-FFF2-40B4-BE49-F238E27FC236}">
                <a16:creationId xmlns:a16="http://schemas.microsoft.com/office/drawing/2014/main" id="{9345470A-A12A-49AF-80F0-97E921146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40963">
            <a:off x="4423859" y="727982"/>
            <a:ext cx="1293723" cy="1486150"/>
          </a:xfrm>
          <a:prstGeom prst="rect">
            <a:avLst/>
          </a:prstGeom>
        </p:spPr>
      </p:pic>
      <p:pic>
        <p:nvPicPr>
          <p:cNvPr id="36" name="Graphic 35" descr="Line arrow: Slight curve with solid fill">
            <a:extLst>
              <a:ext uri="{FF2B5EF4-FFF2-40B4-BE49-F238E27FC236}">
                <a16:creationId xmlns:a16="http://schemas.microsoft.com/office/drawing/2014/main" id="{0DECC227-2AB1-48A3-92BA-127A6BD1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759092">
            <a:off x="4274035" y="1497661"/>
            <a:ext cx="1443342" cy="17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42740-FFB5-4A83-B8C0-A2816E8D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6"/>
          <a:stretch/>
        </p:blipFill>
        <p:spPr>
          <a:xfrm>
            <a:off x="547178" y="3402496"/>
            <a:ext cx="5548822" cy="24723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28" y="983173"/>
            <a:ext cx="4159434" cy="5078547"/>
          </a:xfrm>
        </p:spPr>
        <p:txBody>
          <a:bodyPr>
            <a:noAutofit/>
          </a:bodyPr>
          <a:lstStyle/>
          <a:p>
            <a:r>
              <a:rPr lang="en-AU" sz="3730" dirty="0"/>
              <a:t>Open the Permit to Work Form PDF attachment and fill out applicable areas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9" y="238912"/>
            <a:ext cx="638316" cy="757130"/>
          </a:xfrm>
          <a:noFill/>
        </p:spPr>
        <p:txBody>
          <a:bodyPr/>
          <a:lstStyle/>
          <a:p>
            <a:r>
              <a:rPr lang="en-AU" b="1" dirty="0"/>
              <a:t>6.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259F71-71AA-4CFD-BF6A-2BD115B584A3}"/>
              </a:ext>
            </a:extLst>
          </p:cNvPr>
          <p:cNvSpPr/>
          <p:nvPr/>
        </p:nvSpPr>
        <p:spPr>
          <a:xfrm>
            <a:off x="704760" y="4475321"/>
            <a:ext cx="1919910" cy="503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6" name="Graphic 5" descr="Line arrow: Clockwise curve with solid fill">
            <a:extLst>
              <a:ext uri="{FF2B5EF4-FFF2-40B4-BE49-F238E27FC236}">
                <a16:creationId xmlns:a16="http://schemas.microsoft.com/office/drawing/2014/main" id="{4613EDEE-3C96-4FC0-84CF-7F0AF3311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786659">
            <a:off x="3506073" y="3025887"/>
            <a:ext cx="1659024" cy="1659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131B9A-9959-40C8-BE13-152AF6D37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623" y="221071"/>
            <a:ext cx="3187084" cy="4506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3D731A-11B3-4523-888D-57BEAB058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5822" y="238912"/>
            <a:ext cx="3187083" cy="4506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11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4CE25-E210-42C6-8EB3-6E9DDD08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03" y="690889"/>
            <a:ext cx="7743825" cy="566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D0F4D74-34D0-461F-91CD-5D20256FA919}"/>
              </a:ext>
            </a:extLst>
          </p:cNvPr>
          <p:cNvSpPr/>
          <p:nvPr/>
        </p:nvSpPr>
        <p:spPr>
          <a:xfrm>
            <a:off x="4307403" y="4960055"/>
            <a:ext cx="4928841" cy="322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07A7CD6-5766-4DBF-B7F6-7A18DC86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73" y="312324"/>
            <a:ext cx="922047" cy="757130"/>
          </a:xfrm>
          <a:noFill/>
        </p:spPr>
        <p:txBody>
          <a:bodyPr/>
          <a:lstStyle/>
          <a:p>
            <a:r>
              <a:rPr lang="en-AU" b="1" dirty="0"/>
              <a:t>7a.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610D5-40AE-42CF-8A5C-8E28E6AA3C53}"/>
              </a:ext>
            </a:extLst>
          </p:cNvPr>
          <p:cNvSpPr txBox="1"/>
          <p:nvPr/>
        </p:nvSpPr>
        <p:spPr>
          <a:xfrm>
            <a:off x="244136" y="1349332"/>
            <a:ext cx="4567561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3730" b="1" dirty="0">
                <a:solidFill>
                  <a:schemeClr val="bg1"/>
                </a:solidFill>
              </a:rPr>
              <a:t>Tech Reviews </a:t>
            </a:r>
            <a:r>
              <a:rPr lang="en-AU" sz="3730" dirty="0">
                <a:solidFill>
                  <a:schemeClr val="bg1"/>
                </a:solidFill>
              </a:rPr>
              <a:t>are required for all isolations requests </a:t>
            </a:r>
            <a:r>
              <a:rPr lang="en-AU" sz="3730" i="1" dirty="0">
                <a:solidFill>
                  <a:schemeClr val="bg1"/>
                </a:solidFill>
              </a:rPr>
              <a:t>besides smoke and thermal isolations</a:t>
            </a:r>
            <a:r>
              <a:rPr lang="en-AU" sz="373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BB8A0-815A-43EE-A359-360BB8B4193D}"/>
              </a:ext>
            </a:extLst>
          </p:cNvPr>
          <p:cNvSpPr/>
          <p:nvPr/>
        </p:nvSpPr>
        <p:spPr>
          <a:xfrm>
            <a:off x="4166840" y="5610687"/>
            <a:ext cx="7054535" cy="747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02140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87F7A3-D4CE-4490-9F27-AE426B04A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28" y="983173"/>
            <a:ext cx="6427711" cy="5078547"/>
          </a:xfrm>
        </p:spPr>
        <p:txBody>
          <a:bodyPr>
            <a:noAutofit/>
          </a:bodyPr>
          <a:lstStyle/>
          <a:p>
            <a:r>
              <a:rPr lang="en-AU" sz="3400" dirty="0">
                <a:solidFill>
                  <a:schemeClr val="bg1"/>
                </a:solidFill>
              </a:rPr>
              <a:t>Email </a:t>
            </a:r>
            <a:r>
              <a:rPr lang="en-AU" sz="34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rmitisolations@airmaster.com.au</a:t>
            </a:r>
            <a:r>
              <a:rPr lang="en-AU" sz="3400" b="1" dirty="0">
                <a:solidFill>
                  <a:srgbClr val="92D050"/>
                </a:solidFill>
              </a:rPr>
              <a:t> </a:t>
            </a:r>
            <a:r>
              <a:rPr lang="en-AU" sz="3400" dirty="0"/>
              <a:t>for your permit </a:t>
            </a:r>
            <a:r>
              <a:rPr lang="en-AU" sz="3400" b="1" dirty="0"/>
              <a:t>Tech Review </a:t>
            </a:r>
            <a:r>
              <a:rPr lang="en-AU" sz="3400" dirty="0"/>
              <a:t>and email a copy of your preliminary permit.</a:t>
            </a:r>
          </a:p>
          <a:p>
            <a:endParaRPr lang="en-AU" sz="3400" dirty="0"/>
          </a:p>
          <a:p>
            <a:pPr algn="l"/>
            <a:endParaRPr lang="en-AU" sz="3400" dirty="0">
              <a:solidFill>
                <a:schemeClr val="bg1"/>
              </a:solidFill>
            </a:endParaRPr>
          </a:p>
          <a:p>
            <a:pPr algn="l"/>
            <a:endParaRPr lang="en-AU" sz="3400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2C49D5-5234-4C90-8F2E-2507006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9" y="238912"/>
            <a:ext cx="952505" cy="757130"/>
          </a:xfrm>
          <a:noFill/>
        </p:spPr>
        <p:txBody>
          <a:bodyPr/>
          <a:lstStyle/>
          <a:p>
            <a:r>
              <a:rPr lang="en-AU" b="1" dirty="0"/>
              <a:t>7b.</a:t>
            </a:r>
          </a:p>
        </p:txBody>
      </p:sp>
      <p:sp>
        <p:nvSpPr>
          <p:cNvPr id="21" name="Subtitle 1">
            <a:extLst>
              <a:ext uri="{FF2B5EF4-FFF2-40B4-BE49-F238E27FC236}">
                <a16:creationId xmlns:a16="http://schemas.microsoft.com/office/drawing/2014/main" id="{2895572E-3FAA-4F39-AC02-704AFF10B814}"/>
              </a:ext>
            </a:extLst>
          </p:cNvPr>
          <p:cNvSpPr txBox="1">
            <a:spLocks/>
          </p:cNvSpPr>
          <p:nvPr/>
        </p:nvSpPr>
        <p:spPr>
          <a:xfrm>
            <a:off x="4429725" y="2520490"/>
            <a:ext cx="3941963" cy="5078547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7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9C8696-EAE8-4B0C-9D09-DCA8773D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6" y="1168182"/>
            <a:ext cx="4981575" cy="3686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4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317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1.</vt:lpstr>
      <vt:lpstr>PowerPoint Presentation</vt:lpstr>
      <vt:lpstr>3.</vt:lpstr>
      <vt:lpstr>4.</vt:lpstr>
      <vt:lpstr>5.</vt:lpstr>
      <vt:lpstr>6.</vt:lpstr>
      <vt:lpstr>7a.</vt:lpstr>
      <vt:lpstr>7b.</vt:lpstr>
      <vt:lpstr>7c.</vt:lpstr>
      <vt:lpstr>8.</vt:lpstr>
      <vt:lpstr>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Shaw</dc:creator>
  <cp:lastModifiedBy>Linda Teckchandani</cp:lastModifiedBy>
  <cp:revision>15</cp:revision>
  <dcterms:created xsi:type="dcterms:W3CDTF">2021-10-14T03:57:45Z</dcterms:created>
  <dcterms:modified xsi:type="dcterms:W3CDTF">2022-12-09T02:58:49Z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088b-6243-4963-a2e2-8b321ab7f8fc_Enabled">
    <vt:lpwstr>true</vt:lpwstr>
  </property>
  <property fmtid="{D5CDD505-2E9C-101B-9397-08002B2CF9AE}" pid="3" name="MSIP_Label_8c3d088b-6243-4963-a2e2-8b321ab7f8fc_SetDate">
    <vt:lpwstr>2022-12-09T02:58:33Z</vt:lpwstr>
  </property>
  <property fmtid="{D5CDD505-2E9C-101B-9397-08002B2CF9AE}" pid="4" name="MSIP_Label_8c3d088b-6243-4963-a2e2-8b321ab7f8fc_Method">
    <vt:lpwstr>Standard</vt:lpwstr>
  </property>
  <property fmtid="{D5CDD505-2E9C-101B-9397-08002B2CF9AE}" pid="5" name="MSIP_Label_8c3d088b-6243-4963-a2e2-8b321ab7f8fc_Name">
    <vt:lpwstr>Trusted</vt:lpwstr>
  </property>
  <property fmtid="{D5CDD505-2E9C-101B-9397-08002B2CF9AE}" pid="6" name="MSIP_Label_8c3d088b-6243-4963-a2e2-8b321ab7f8fc_SiteId">
    <vt:lpwstr>d1323671-cdbe-4417-b4d4-bdb24b51316b</vt:lpwstr>
  </property>
  <property fmtid="{D5CDD505-2E9C-101B-9397-08002B2CF9AE}" pid="7" name="MSIP_Label_8c3d088b-6243-4963-a2e2-8b321ab7f8fc_ActionId">
    <vt:lpwstr>7fa0724e-6191-40c3-b542-8260de6622b4</vt:lpwstr>
  </property>
  <property fmtid="{D5CDD505-2E9C-101B-9397-08002B2CF9AE}" pid="8" name="MSIP_Label_8c3d088b-6243-4963-a2e2-8b321ab7f8fc_ContentBits">
    <vt:lpwstr>1</vt:lpwstr>
  </property>
</Properties>
</file>